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3262F8-780E-486C-9BA4-4F369C51373A}"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262F8-780E-486C-9BA4-4F369C51373A}"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3262F8-780E-486C-9BA4-4F369C51373A}"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64FC3-7D3F-41A2-9A0A-2FED02089C9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262F8-780E-486C-9BA4-4F369C51373A}"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64FC3-7D3F-41A2-9A0A-2FED02089C9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262F8-780E-486C-9BA4-4F369C51373A}" type="datetimeFigureOut">
              <a:rPr lang="en-US" smtClean="0"/>
              <a:t>10/4/2022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A3262F8-780E-486C-9BA4-4F369C51373A}"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64FC3-7D3F-41A2-9A0A-2FED02089C9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3262F8-780E-486C-9BA4-4F369C51373A}" type="datetimeFigureOut">
              <a:rPr lang="en-US" smtClean="0"/>
              <a:t>10/4/2022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3262F8-780E-486C-9BA4-4F369C51373A}" type="datetimeFigureOut">
              <a:rPr lang="en-US" smtClean="0"/>
              <a:t>10/4/2022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A3262F8-780E-486C-9BA4-4F369C51373A}" type="datetimeFigureOut">
              <a:rPr lang="en-US" smtClean="0"/>
              <a:t>10/4/2022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64FC3-7D3F-41A2-9A0A-2FED02089C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A3262F8-780E-486C-9BA4-4F369C51373A}"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64FC3-7D3F-41A2-9A0A-2FED02089C9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262F8-780E-486C-9BA4-4F369C51373A}" type="datetimeFigureOut">
              <a:rPr lang="en-US" smtClean="0"/>
              <a:t>10/4/2022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64FC3-7D3F-41A2-9A0A-2FED02089C9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A3262F8-780E-486C-9BA4-4F369C51373A}" type="datetimeFigureOut">
              <a:rPr lang="en-US" smtClean="0"/>
              <a:t>10/4/2022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D964FC3-7D3F-41A2-9A0A-2FED02089C9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962400"/>
            <a:ext cx="8305800" cy="1905000"/>
          </a:xfrm>
        </p:spPr>
        <p:txBody>
          <a:bodyPr>
            <a:normAutofit fontScale="90000"/>
          </a:bodyPr>
          <a:lstStyle/>
          <a:p>
            <a:pPr rtl="1"/>
            <a:r>
              <a:rPr lang="ar-IQ" sz="2700" b="1" dirty="0" smtClean="0">
                <a:solidFill>
                  <a:srgbClr val="FF0000"/>
                </a:solidFill>
              </a:rPr>
              <a:t>جامعة البصرة</a:t>
            </a:r>
            <a:br>
              <a:rPr lang="ar-IQ" sz="2700" b="1" dirty="0" smtClean="0">
                <a:solidFill>
                  <a:srgbClr val="FF0000"/>
                </a:solidFill>
              </a:rPr>
            </a:br>
            <a:r>
              <a:rPr lang="ar-IQ" sz="2700" b="1" dirty="0" smtClean="0">
                <a:solidFill>
                  <a:srgbClr val="FF0000"/>
                </a:solidFill>
              </a:rPr>
              <a:t>كلية الزراعة</a:t>
            </a:r>
            <a:br>
              <a:rPr lang="ar-IQ" sz="2700" b="1" dirty="0" smtClean="0">
                <a:solidFill>
                  <a:srgbClr val="FF0000"/>
                </a:solidFill>
              </a:rPr>
            </a:br>
            <a:r>
              <a:rPr lang="ar-IQ" sz="2700" b="1" dirty="0" smtClean="0">
                <a:solidFill>
                  <a:srgbClr val="FF0000"/>
                </a:solidFill>
              </a:rPr>
              <a:t>قسم الاسماك والثروة البحرية</a:t>
            </a:r>
            <a:r>
              <a:rPr lang="ar-IQ" dirty="0" smtClean="0">
                <a:solidFill>
                  <a:srgbClr val="FF0000"/>
                </a:solidFill>
              </a:rPr>
              <a:t/>
            </a:r>
            <a:br>
              <a:rPr lang="ar-IQ" dirty="0" smtClean="0">
                <a:solidFill>
                  <a:srgbClr val="FF0000"/>
                </a:solidFill>
              </a:rPr>
            </a:br>
            <a:r>
              <a:rPr lang="ar-IQ" b="1" dirty="0" smtClean="0">
                <a:solidFill>
                  <a:srgbClr val="FF0000"/>
                </a:solidFill>
                <a:latin typeface="+mn-lt"/>
              </a:rPr>
              <a:t>تصنيع العلائق السمكية العملي </a:t>
            </a:r>
            <a:br>
              <a:rPr lang="ar-IQ" b="1" dirty="0" smtClean="0">
                <a:solidFill>
                  <a:srgbClr val="FF0000"/>
                </a:solidFill>
                <a:latin typeface="+mn-lt"/>
              </a:rPr>
            </a:br>
            <a:r>
              <a:rPr lang="ar-IQ" dirty="0" smtClean="0">
                <a:solidFill>
                  <a:srgbClr val="FF0000"/>
                </a:solidFill>
              </a:rPr>
              <a:t>اعداد</a:t>
            </a:r>
            <a:br>
              <a:rPr lang="ar-IQ" dirty="0" smtClean="0">
                <a:solidFill>
                  <a:srgbClr val="FF0000"/>
                </a:solidFill>
              </a:rPr>
            </a:br>
            <a:r>
              <a:rPr lang="ar-IQ" dirty="0" smtClean="0">
                <a:solidFill>
                  <a:srgbClr val="FF0000"/>
                </a:solidFill>
              </a:rPr>
              <a:t>الدكتور </a:t>
            </a:r>
            <a:br>
              <a:rPr lang="ar-IQ" dirty="0" smtClean="0">
                <a:solidFill>
                  <a:srgbClr val="FF0000"/>
                </a:solidFill>
              </a:rPr>
            </a:br>
            <a:r>
              <a:rPr lang="ar-IQ" dirty="0" smtClean="0">
                <a:solidFill>
                  <a:srgbClr val="FF0000"/>
                </a:solidFill>
              </a:rPr>
              <a:t> صادق جواد محمد</a:t>
            </a:r>
            <a:br>
              <a:rPr lang="ar-IQ" dirty="0" smtClean="0">
                <a:solidFill>
                  <a:srgbClr val="FF0000"/>
                </a:solidFill>
              </a:rPr>
            </a:br>
            <a:r>
              <a:rPr lang="ar-IQ" dirty="0" smtClean="0">
                <a:solidFill>
                  <a:srgbClr val="FF0000"/>
                </a:solidFill>
              </a:rPr>
              <a:t/>
            </a:r>
            <a:br>
              <a:rPr lang="ar-IQ"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378078561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6" y="2286000"/>
            <a:ext cx="8382000" cy="2246769"/>
          </a:xfrm>
          <a:prstGeom prst="rect">
            <a:avLst/>
          </a:prstGeom>
        </p:spPr>
        <p:txBody>
          <a:bodyPr wrap="square">
            <a:spAutoFit/>
          </a:bodyPr>
          <a:lstStyle/>
          <a:p>
            <a:pPr algn="ctr" rtl="1"/>
            <a:r>
              <a:rPr lang="ar-IQ" sz="2800" b="1" dirty="0" smtClean="0">
                <a:latin typeface="Simplified Arabic Fixed" pitchFamily="49" charset="-78"/>
                <a:cs typeface="+mj-cs"/>
              </a:rPr>
              <a:t>المقدمة:</a:t>
            </a:r>
          </a:p>
          <a:p>
            <a:pPr algn="justLow" rtl="1"/>
            <a:r>
              <a:rPr lang="ar-IQ" sz="2800" b="1" dirty="0" smtClean="0">
                <a:latin typeface="Simplified Arabic Fixed" pitchFamily="49" charset="-78"/>
                <a:cs typeface="+mj-cs"/>
              </a:rPr>
              <a:t>لقد تطورت صناعة ألأعلاف الحيوانية بوجه عام خلال العشرين سنة ألأخيرة تطورا كبيرا، وتطورت التقنيات المستخدمة في تصنيع هذه ألأعلاف بشكل كبير، ألأمر الذي كان ضروريا معه أن يقوم علماء التغذية بتحديد دور كل عنصر من العناصر الغذائية في حياة الكائن الحي ومعرفة </a:t>
            </a:r>
          </a:p>
        </p:txBody>
      </p:sp>
    </p:spTree>
    <p:extLst>
      <p:ext uri="{BB962C8B-B14F-4D97-AF65-F5344CB8AC3E}">
        <p14:creationId xmlns:p14="http://schemas.microsoft.com/office/powerpoint/2010/main" val="1842065780"/>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3" y="1905000"/>
            <a:ext cx="8305800" cy="3108543"/>
          </a:xfrm>
          <a:prstGeom prst="rect">
            <a:avLst/>
          </a:prstGeom>
        </p:spPr>
        <p:txBody>
          <a:bodyPr wrap="square">
            <a:spAutoFit/>
          </a:bodyPr>
          <a:lstStyle/>
          <a:p>
            <a:pPr algn="justLow" rtl="1"/>
            <a:r>
              <a:rPr lang="ar-IQ" sz="2800" b="1" dirty="0" smtClean="0">
                <a:latin typeface="Calibri" pitchFamily="34" charset="0"/>
                <a:cs typeface="Calibri" pitchFamily="34" charset="0"/>
              </a:rPr>
              <a:t>الأحتياجات الغذائية لكل نوع من الأنواع الحيوانية تحت ظروف الأنتاج المختلفة بحيث يكون هناك نقص أو زيادة يمكن أن تجعل من عملية إنتاج الأعلاف عملية غير اقتصادية. </a:t>
            </a:r>
          </a:p>
          <a:p>
            <a:pPr algn="justLow" rtl="1"/>
            <a:r>
              <a:rPr lang="ar-IQ" sz="2800" b="1" dirty="0" smtClean="0">
                <a:latin typeface="Calibri" pitchFamily="34" charset="0"/>
                <a:cs typeface="Calibri" pitchFamily="34" charset="0"/>
              </a:rPr>
              <a:t>التغذية </a:t>
            </a:r>
            <a:r>
              <a:rPr lang="ar-IQ" sz="2800" b="1" dirty="0" smtClean="0">
                <a:latin typeface="Calibri" pitchFamily="34" charset="0"/>
                <a:cs typeface="Calibri" pitchFamily="34" charset="0"/>
              </a:rPr>
              <a:t>في مجال إنتاج الأسماك والروبيان تشكل ما بين 65 – 70 %من إجمالي التكاليف الجارية في أي مزرعة منتجة للأسماك والروبيان لذلك كان من الضروري أن تحقق الأعلاف المستخدمة أقصي نمو ممكن.</a:t>
            </a:r>
            <a:endParaRPr lang="ar-IQ" sz="2800" b="1" dirty="0">
              <a:latin typeface="Calibri" pitchFamily="34" charset="0"/>
              <a:cs typeface="Calibri" pitchFamily="34" charset="0"/>
            </a:endParaRPr>
          </a:p>
        </p:txBody>
      </p:sp>
    </p:spTree>
    <p:extLst>
      <p:ext uri="{BB962C8B-B14F-4D97-AF65-F5344CB8AC3E}">
        <p14:creationId xmlns:p14="http://schemas.microsoft.com/office/powerpoint/2010/main" val="194897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6309" y="2438400"/>
            <a:ext cx="8686800" cy="3108543"/>
          </a:xfrm>
          <a:prstGeom prst="rect">
            <a:avLst/>
          </a:prstGeom>
        </p:spPr>
        <p:txBody>
          <a:bodyPr wrap="square">
            <a:spAutoFit/>
          </a:bodyPr>
          <a:lstStyle/>
          <a:p>
            <a:pPr algn="justLow" rtl="1"/>
            <a:r>
              <a:rPr lang="ar-IQ" sz="2800" b="1" dirty="0" smtClean="0"/>
              <a:t>وكانت أول العلائق التي تم تصنيعها علي هيئة حبيبات هي التي اقترحها </a:t>
            </a:r>
          </a:p>
          <a:p>
            <a:pPr algn="justLow" rtl="1"/>
            <a:r>
              <a:rPr lang="en-US" sz="2800" b="1" dirty="0" smtClean="0"/>
              <a:t>Phillips </a:t>
            </a:r>
            <a:r>
              <a:rPr lang="ar-IQ" sz="2800" b="1" dirty="0" smtClean="0"/>
              <a:t> وجماعته سنة 1963</a:t>
            </a:r>
            <a:r>
              <a:rPr lang="en-US" sz="2800" b="1" dirty="0" smtClean="0"/>
              <a:t> </a:t>
            </a:r>
            <a:r>
              <a:rPr lang="ar-IQ" sz="2800" b="1" dirty="0" smtClean="0"/>
              <a:t>فقد قاموا بتقديم علائق مصنعة لأسماك التراوت علي هيئة حبيبات لمدة 24 شهرا بعد أن كان الأعتقاد السائد أن الأسماك لا تقبل هذه الصورة من التغذية وأنه يجب توفير جزء من احتياجاتها علي صورة لحوم طازجة وكان التركيز في هذه المرحلة منصبا </a:t>
            </a:r>
          </a:p>
          <a:p>
            <a:pPr algn="justLow" rtl="1"/>
            <a:r>
              <a:rPr lang="ar-IQ" sz="2800" b="1" dirty="0" smtClean="0"/>
              <a:t>علي التعرف علي ألأحتياجات الغذائية للأنواع المختلفة من الأسماك والقشريات في مراحلها العمرية وحالتها الأنتاجية المختلفة.</a:t>
            </a:r>
            <a:endParaRPr lang="en-US" sz="2800" b="1" dirty="0"/>
          </a:p>
        </p:txBody>
      </p:sp>
    </p:spTree>
    <p:extLst>
      <p:ext uri="{BB962C8B-B14F-4D97-AF65-F5344CB8AC3E}">
        <p14:creationId xmlns:p14="http://schemas.microsoft.com/office/powerpoint/2010/main" val="79675600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752600"/>
            <a:ext cx="8229600" cy="3108543"/>
          </a:xfrm>
          <a:prstGeom prst="rect">
            <a:avLst/>
          </a:prstGeom>
        </p:spPr>
        <p:txBody>
          <a:bodyPr wrap="square">
            <a:spAutoFit/>
          </a:bodyPr>
          <a:lstStyle/>
          <a:p>
            <a:pPr algn="justLow" rtl="1"/>
            <a:r>
              <a:rPr lang="ar-IQ" sz="2800" b="1" dirty="0" smtClean="0"/>
              <a:t>وتستعين حاليا مصانع الأعلاف </a:t>
            </a:r>
            <a:r>
              <a:rPr lang="ar-IQ" sz="2800" b="1" smtClean="0"/>
              <a:t>ببرامج </a:t>
            </a:r>
            <a:r>
              <a:rPr lang="ar-IQ" sz="2800" b="1" smtClean="0"/>
              <a:t>للحاسوب </a:t>
            </a:r>
            <a:r>
              <a:rPr lang="ar-IQ" sz="2800" b="1" dirty="0" smtClean="0"/>
              <a:t>الالي تقوم بتركيب هذه الأعلاف من المكونات التي تحقق الأحتياجات الغذائية المطلوبة بأقل الاسعار الممكنة والجدير بالذكر هنا أنه الاستفادة  من </a:t>
            </a:r>
            <a:r>
              <a:rPr lang="ar-IQ" sz="2800" b="1" smtClean="0"/>
              <a:t>برامج </a:t>
            </a:r>
            <a:r>
              <a:rPr lang="ar-IQ" sz="2800" b="1" smtClean="0"/>
              <a:t>الحاسوب </a:t>
            </a:r>
            <a:r>
              <a:rPr lang="ar-IQ" sz="2800" b="1" dirty="0" smtClean="0"/>
              <a:t>الالي في إعداد أرخص الاعلاف ويجب توافر المعلومات حتي يتمكن البرنامج من اختيار أفضل المواد الخام وأرخصها وتحديد نسبة مشاركة كل منها في تركيبة العلف الذي سيكون في هذه الحالة أرخص الأعلاف التي يمكن تكوينها بالمواصفات الجيدة</a:t>
            </a:r>
            <a:endParaRPr lang="en-US" sz="2800" b="1" dirty="0"/>
          </a:p>
        </p:txBody>
      </p:sp>
    </p:spTree>
    <p:extLst>
      <p:ext uri="{BB962C8B-B14F-4D97-AF65-F5344CB8AC3E}">
        <p14:creationId xmlns:p14="http://schemas.microsoft.com/office/powerpoint/2010/main" val="283327634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1752600"/>
            <a:ext cx="8458200" cy="4401205"/>
          </a:xfrm>
          <a:prstGeom prst="rect">
            <a:avLst/>
          </a:prstGeom>
        </p:spPr>
        <p:txBody>
          <a:bodyPr wrap="square">
            <a:spAutoFit/>
          </a:bodyPr>
          <a:lstStyle/>
          <a:p>
            <a:pPr algn="justLow" rtl="1"/>
            <a:r>
              <a:rPr lang="ar-IQ" sz="2800" b="1" dirty="0" smtClean="0"/>
              <a:t>الغذاء المصنع: </a:t>
            </a:r>
          </a:p>
          <a:p>
            <a:pPr algn="justLow" rtl="1"/>
            <a:r>
              <a:rPr lang="ar-IQ" sz="2800" b="1" dirty="0" smtClean="0"/>
              <a:t>هو مواد علفية أولية مجروشة ومضغوطة بشكل حبيبات يختلف حجمها باختلاف الاسماك ولكى تكون الاعلاف اقتصادية يجب أن تتوافر فيها الشروط التالية : -</a:t>
            </a:r>
          </a:p>
          <a:p>
            <a:pPr algn="justLow" rtl="1"/>
            <a:r>
              <a:rPr lang="ar-IQ" sz="2800" b="1" dirty="0"/>
              <a:t> </a:t>
            </a:r>
            <a:r>
              <a:rPr lang="ar-IQ" sz="2800" b="1" dirty="0" smtClean="0"/>
              <a:t> -  أسعارها منخفضة.</a:t>
            </a:r>
          </a:p>
          <a:p>
            <a:pPr algn="justLow" rtl="1"/>
            <a:r>
              <a:rPr lang="ar-IQ" sz="2800" b="1" dirty="0" smtClean="0"/>
              <a:t>   - قيمتها الغذائية عالية. </a:t>
            </a:r>
          </a:p>
          <a:p>
            <a:pPr algn="justLow" rtl="1"/>
            <a:r>
              <a:rPr lang="ar-IQ" sz="2800" b="1" dirty="0" smtClean="0"/>
              <a:t>   - سهلة الهضم. </a:t>
            </a:r>
          </a:p>
          <a:p>
            <a:pPr algn="justLow" rtl="1"/>
            <a:r>
              <a:rPr lang="ar-IQ" sz="2800" b="1" dirty="0" smtClean="0"/>
              <a:t>   - سهلة التناول من قبل الاسماك.</a:t>
            </a:r>
          </a:p>
          <a:p>
            <a:pPr algn="justLow" rtl="1"/>
            <a:r>
              <a:rPr lang="ar-IQ" sz="2800" b="1" dirty="0"/>
              <a:t> </a:t>
            </a:r>
            <a:r>
              <a:rPr lang="ar-IQ" sz="2800" b="1" dirty="0" smtClean="0"/>
              <a:t>   - كفاءتها التحويلية عالية.</a:t>
            </a:r>
          </a:p>
          <a:p>
            <a:pPr algn="justLow" rtl="1"/>
            <a:r>
              <a:rPr lang="ar-IQ" sz="2800" b="1" dirty="0" smtClean="0"/>
              <a:t>    - متوفرة فى الاسواق المحلية.</a:t>
            </a:r>
            <a:endParaRPr lang="en-US" sz="2800" b="1" dirty="0"/>
          </a:p>
        </p:txBody>
      </p:sp>
    </p:spTree>
    <p:extLst>
      <p:ext uri="{BB962C8B-B14F-4D97-AF65-F5344CB8AC3E}">
        <p14:creationId xmlns:p14="http://schemas.microsoft.com/office/powerpoint/2010/main" val="287508295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77</TotalTime>
  <Words>317</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جامعة البصرة كلية الزراعة قسم الاسماك والثروة البحرية تصنيع العلائق السمكية العملي  اعداد الدكتور   صادق جواد محمد  </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12</cp:revision>
  <dcterms:created xsi:type="dcterms:W3CDTF">2022-10-02T18:25:26Z</dcterms:created>
  <dcterms:modified xsi:type="dcterms:W3CDTF">2022-10-04T17:48:19Z</dcterms:modified>
</cp:coreProperties>
</file>